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6" r:id="rId4"/>
    <p:sldMasterId id="2147483690" r:id="rId5"/>
    <p:sldMasterId id="2147483698" r:id="rId6"/>
  </p:sldMasterIdLst>
  <p:notesMasterIdLst>
    <p:notesMasterId r:id="rId49"/>
  </p:notesMasterIdLst>
  <p:sldIdLst>
    <p:sldId id="256" r:id="rId7"/>
    <p:sldId id="2007577361" r:id="rId8"/>
    <p:sldId id="319" r:id="rId9"/>
    <p:sldId id="2007577362" r:id="rId10"/>
    <p:sldId id="259" r:id="rId11"/>
    <p:sldId id="2007577364" r:id="rId12"/>
    <p:sldId id="288" r:id="rId13"/>
    <p:sldId id="289" r:id="rId14"/>
    <p:sldId id="290" r:id="rId15"/>
    <p:sldId id="291" r:id="rId16"/>
    <p:sldId id="292" r:id="rId17"/>
    <p:sldId id="2007577365" r:id="rId18"/>
    <p:sldId id="261" r:id="rId19"/>
    <p:sldId id="293" r:id="rId20"/>
    <p:sldId id="295" r:id="rId21"/>
    <p:sldId id="296" r:id="rId22"/>
    <p:sldId id="297" r:id="rId23"/>
    <p:sldId id="299" r:id="rId24"/>
    <p:sldId id="298" r:id="rId25"/>
    <p:sldId id="300" r:id="rId26"/>
    <p:sldId id="280" r:id="rId27"/>
    <p:sldId id="275" r:id="rId28"/>
    <p:sldId id="270" r:id="rId29"/>
    <p:sldId id="2007577369" r:id="rId30"/>
    <p:sldId id="301" r:id="rId31"/>
    <p:sldId id="2007577363" r:id="rId32"/>
    <p:sldId id="257" r:id="rId33"/>
    <p:sldId id="285" r:id="rId34"/>
    <p:sldId id="265" r:id="rId35"/>
    <p:sldId id="308" r:id="rId36"/>
    <p:sldId id="310" r:id="rId37"/>
    <p:sldId id="309" r:id="rId38"/>
    <p:sldId id="2007577373" r:id="rId39"/>
    <p:sldId id="2007577366" r:id="rId40"/>
    <p:sldId id="304" r:id="rId41"/>
    <p:sldId id="305" r:id="rId42"/>
    <p:sldId id="306" r:id="rId43"/>
    <p:sldId id="302" r:id="rId44"/>
    <p:sldId id="307" r:id="rId45"/>
    <p:sldId id="2007577372" r:id="rId46"/>
    <p:sldId id="2007577371" r:id="rId47"/>
    <p:sldId id="2007577368" r:id="rId48"/>
  </p:sldIdLst>
  <p:sldSz cx="12192000" cy="6858000"/>
  <p:notesSz cx="6858000" cy="9144000"/>
  <p:embeddedFontLst>
    <p:embeddedFont>
      <p:font typeface="Palace Script MT" panose="030303020206070C0B05" pitchFamily="66" charset="0"/>
      <p:italic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等线" panose="020B0604020202020204" charset="-122"/>
      <p:regular r:id="rId57"/>
      <p:bold r:id="rId58"/>
    </p:embeddedFont>
    <p:embeddedFont>
      <p:font typeface="Coiny" panose="020B0604020202020204" charset="0"/>
      <p:regular r:id="rId59"/>
    </p:embeddedFont>
    <p:embeddedFont>
      <p:font typeface="SimSun" panose="02010600030101010101" pitchFamily="2" charset="-122"/>
      <p:regular r:id="rId60"/>
    </p:embeddedFont>
    <p:embeddedFont>
      <p:font typeface="等线 Light" panose="020B0604020202020204" charset="-122"/>
      <p:regular r:id="rId61"/>
    </p:embeddedFont>
    <p:embeddedFont>
      <p:font typeface="SimSun" panose="02010600030101010101" pitchFamily="2" charset="-122"/>
      <p:regular r:id="rId60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74" userDrawn="1">
          <p15:clr>
            <a:srgbClr val="A4A3A4"/>
          </p15:clr>
        </p15:guide>
        <p15:guide id="4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CC99"/>
    <a:srgbClr val="F1E8F8"/>
    <a:srgbClr val="FF0066"/>
    <a:srgbClr val="EBFAFF"/>
    <a:srgbClr val="CDF2FF"/>
    <a:srgbClr val="FFFCF3"/>
    <a:srgbClr val="F5F9FD"/>
    <a:srgbClr val="85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1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3" y="202"/>
      </p:cViewPr>
      <p:guideLst>
        <p:guide orient="horz" pos="3249"/>
        <p:guide pos="3840"/>
        <p:guide pos="7174"/>
        <p:guide orient="horz" pos="14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1042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2ABF6-3E35-4D32-8AF0-916F041456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E2CA6-1AC8-44C5-89F9-C4B5571C2D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69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64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7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05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93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7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9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76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6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4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27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3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3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92597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46963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93240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19813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8603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34368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2522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36794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387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87036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3601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79528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9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0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7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7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9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718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9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8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1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1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11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3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73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73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3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3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6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1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0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41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70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1pPr>
            <a:lvl2pPr marL="425150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2pPr>
            <a:lvl3pPr marL="850301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2754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4pPr>
            <a:lvl5pPr marL="170060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5pPr>
            <a:lvl6pPr marL="21257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6pPr>
            <a:lvl7pPr marL="25509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7pPr>
            <a:lvl8pPr marL="297605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8pPr>
            <a:lvl9pPr marL="34012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47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8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80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92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21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6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76"/>
            </a:lvl1pPr>
            <a:lvl2pPr marL="425150" indent="0">
              <a:buNone/>
              <a:defRPr sz="2604"/>
            </a:lvl2pPr>
            <a:lvl3pPr marL="850301" indent="0">
              <a:buNone/>
              <a:defRPr sz="2232"/>
            </a:lvl3pPr>
            <a:lvl4pPr marL="1275451" indent="0">
              <a:buNone/>
              <a:defRPr sz="1860"/>
            </a:lvl4pPr>
            <a:lvl5pPr marL="1700601" indent="0">
              <a:buNone/>
              <a:defRPr sz="1860"/>
            </a:lvl5pPr>
            <a:lvl6pPr marL="2125751" indent="0">
              <a:buNone/>
              <a:defRPr sz="1860"/>
            </a:lvl6pPr>
            <a:lvl7pPr marL="2550902" indent="0">
              <a:buNone/>
              <a:defRPr sz="1860"/>
            </a:lvl7pPr>
            <a:lvl8pPr marL="2976052" indent="0">
              <a:buNone/>
              <a:defRPr sz="1860"/>
            </a:lvl8pPr>
            <a:lvl9pPr marL="3401202" indent="0">
              <a:buNone/>
              <a:defRPr sz="18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23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5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3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4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5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6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64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3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8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850301" rtl="0" eaLnBrk="1" latinLnBrk="0" hangingPunct="1"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863" indent="-318863" algn="l" defTabSz="850301" rtl="0" eaLnBrk="1" latinLnBrk="0" hangingPunct="1">
        <a:spcBef>
          <a:spcPct val="20000"/>
        </a:spcBef>
        <a:buFont typeface="Arial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690869" indent="-265719" algn="l" defTabSz="850301" rtl="0" eaLnBrk="1" latinLnBrk="0" hangingPunct="1">
        <a:spcBef>
          <a:spcPct val="20000"/>
        </a:spcBef>
        <a:buFont typeface="Arial" pitchFamily="34" charset="0"/>
        <a:buChar char="–"/>
        <a:defRPr sz="2604" kern="1200">
          <a:solidFill>
            <a:schemeClr val="tx1"/>
          </a:solidFill>
          <a:latin typeface="+mn-lt"/>
          <a:ea typeface="+mn-ea"/>
          <a:cs typeface="+mn-cs"/>
        </a:defRPr>
      </a:lvl2pPr>
      <a:lvl3pPr marL="1062876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488026" indent="-212575" algn="l" defTabSz="850301" rtl="0" eaLnBrk="1" latinLnBrk="0" hangingPunct="1">
        <a:spcBef>
          <a:spcPct val="20000"/>
        </a:spcBef>
        <a:buFont typeface="Arial" pitchFamily="34" charset="0"/>
        <a:buChar char="–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913176" indent="-212575" algn="l" defTabSz="850301" rtl="0" eaLnBrk="1" latinLnBrk="0" hangingPunct="1">
        <a:spcBef>
          <a:spcPct val="20000"/>
        </a:spcBef>
        <a:buFont typeface="Arial" pitchFamily="34" charset="0"/>
        <a:buChar char="»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383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7634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6137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15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3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4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6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57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09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05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2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53.jpg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53.jp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53.jp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8.png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3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9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0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1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2.xml"/><Relationship Id="rId6" Type="http://schemas.openxmlformats.org/officeDocument/2006/relationships/slide" Target="slide39.xml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4.xml"/><Relationship Id="rId6" Type="http://schemas.openxmlformats.org/officeDocument/2006/relationships/slide" Target="slide39.xml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57B40E-9430-4A00-B203-F92A6E51AF72}"/>
              </a:ext>
            </a:extLst>
          </p:cNvPr>
          <p:cNvSpPr/>
          <p:nvPr/>
        </p:nvSpPr>
        <p:spPr>
          <a:xfrm>
            <a:off x="2468880" y="4303194"/>
            <a:ext cx="6912438" cy="13326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1" y="163906"/>
            <a:ext cx="1851814" cy="6320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21">
            <a:off x="9421067" y="476763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9772206" y="564709"/>
            <a:ext cx="2669948" cy="1241325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46" y="1655052"/>
            <a:ext cx="6285521" cy="749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08" y="2458118"/>
            <a:ext cx="5499069" cy="20179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5F96B2-8E25-41C4-94B6-07D4CF821C43}"/>
              </a:ext>
            </a:extLst>
          </p:cNvPr>
          <p:cNvGrpSpPr/>
          <p:nvPr/>
        </p:nvGrpSpPr>
        <p:grpSpPr>
          <a:xfrm>
            <a:off x="1760296" y="299497"/>
            <a:ext cx="8361004" cy="1168792"/>
            <a:chOff x="1084820" y="200529"/>
            <a:chExt cx="8361004" cy="11687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1F0BE3-4C60-43D3-8855-50F6C52DCE48}"/>
                </a:ext>
              </a:extLst>
            </p:cNvPr>
            <p:cNvSpPr txBox="1"/>
            <p:nvPr/>
          </p:nvSpPr>
          <p:spPr>
            <a:xfrm>
              <a:off x="2133954" y="200529"/>
              <a:ext cx="6262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ỦY BAN NHÂN DÂN QUẬN GÒ VẤP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862483-E732-4A4B-ACE7-DF8362E8FB7E}"/>
                </a:ext>
              </a:extLst>
            </p:cNvPr>
            <p:cNvSpPr txBox="1"/>
            <p:nvPr/>
          </p:nvSpPr>
          <p:spPr>
            <a:xfrm>
              <a:off x="1084820" y="784546"/>
              <a:ext cx="8361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PHÒNG GIÁO DỤC VÀ ĐÀO TẠO QUẬN GÒ VẤP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2FC542-F41D-4036-8CCD-FBABB00B84F1}"/>
              </a:ext>
            </a:extLst>
          </p:cNvPr>
          <p:cNvSpPr txBox="1"/>
          <p:nvPr/>
        </p:nvSpPr>
        <p:spPr>
          <a:xfrm>
            <a:off x="2717868" y="4453074"/>
            <a:ext cx="675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Bài 2: B</a:t>
            </a:r>
            <a:r>
              <a:rPr lang="vi-VN" sz="6000" b="1" dirty="0">
                <a:solidFill>
                  <a:srgbClr val="FF0000"/>
                </a:solidFill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 thiếp</a:t>
            </a:r>
          </a:p>
        </p:txBody>
      </p:sp>
      <p:pic>
        <p:nvPicPr>
          <p:cNvPr id="26" name="图片 14">
            <a:extLst>
              <a:ext uri="{FF2B5EF4-FFF2-40B4-BE49-F238E27FC236}">
                <a16:creationId xmlns:a16="http://schemas.microsoft.com/office/drawing/2014/main" id="{AAA85673-79B1-40B6-BCC0-2321743508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rot="20312137" flipH="1">
            <a:off x="1090474" y="3684580"/>
            <a:ext cx="1631402" cy="12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59">
        <p:random/>
      </p:transition>
    </mc:Choice>
    <mc:Fallback xmlns="">
      <p:transition spd="slow" advTm="137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2905" y="544918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674476" y="4531329"/>
            <a:ext cx="166513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416" y="289259"/>
            <a:ext cx="511318" cy="5113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416" y="1264320"/>
            <a:ext cx="11737713" cy="536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just">
              <a:lnSpc>
                <a:spcPct val="120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giấy bìa màu, kéo, thước, bút,... 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354013" algn="just">
              <a:lnSpc>
                <a:spcPct val="120000"/>
              </a:lnSpc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Cách làm: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thiếp.</a:t>
            </a:r>
            <a:endParaRPr lang="en-US" sz="3600" dirty="0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412278" y="3215978"/>
            <a:ext cx="18546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Teardrop 14"/>
          <p:cNvSpPr/>
          <p:nvPr/>
        </p:nvSpPr>
        <p:spPr>
          <a:xfrm>
            <a:off x="286871" y="1081713"/>
            <a:ext cx="468000" cy="432000"/>
          </a:xfrm>
          <a:prstGeom prst="teardrop">
            <a:avLst/>
          </a:prstGeom>
          <a:solidFill>
            <a:srgbClr val="F8D35C">
              <a:lumMod val="75000"/>
            </a:srgb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68307-7870-4F62-8E79-3145D5474A0E}"/>
              </a:ext>
            </a:extLst>
          </p:cNvPr>
          <p:cNvSpPr/>
          <p:nvPr/>
        </p:nvSpPr>
        <p:spPr>
          <a:xfrm>
            <a:off x="807869" y="226185"/>
            <a:ext cx="3145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từ khó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71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7" y="1972623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735" y="2723884"/>
            <a:ext cx="10678021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168458" y="4899793"/>
            <a:ext cx="1872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29469" y="329395"/>
            <a:ext cx="511318" cy="511318"/>
          </a:xfrm>
          <a:prstGeom prst="rect">
            <a:avLst/>
          </a:prstGeom>
        </p:spPr>
      </p:pic>
      <p:sp>
        <p:nvSpPr>
          <p:cNvPr id="13" name="Teardrop 12"/>
          <p:cNvSpPr/>
          <p:nvPr/>
        </p:nvSpPr>
        <p:spPr>
          <a:xfrm>
            <a:off x="332546" y="2680509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533A7-0C35-4AE2-8203-A4D0D7767FAC}"/>
              </a:ext>
            </a:extLst>
          </p:cNvPr>
          <p:cNvSpPr/>
          <p:nvPr/>
        </p:nvSpPr>
        <p:spPr>
          <a:xfrm>
            <a:off x="807869" y="226185"/>
            <a:ext cx="3145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từ khó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51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72599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6" y="205547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Bưu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thiếp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175" y="977679"/>
            <a:ext cx="115676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bị: giấy bìa màu, kéo, thước, bút,...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Cách làm: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Bước 1: vẽ hình dạng bưu thiếp theo ý thích, cắt theo đường đã vẽ.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Bước 2: trang trí và viết chữ Chúc mừng hoặc Thân tặng vào mặt ngoài tấm bưu thiếp.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Bước 3: trang trí, viết lời chúc mừng vào mặt trong của tấm bưu thiếp.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 Thị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7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64C8457-6C7B-4F57-826A-210806BB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2889" y="531202"/>
            <a:ext cx="2965158" cy="120654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9554F4F-2356-42BB-88E3-20624315C540}"/>
              </a:ext>
            </a:extLst>
          </p:cNvPr>
          <p:cNvGrpSpPr/>
          <p:nvPr/>
        </p:nvGrpSpPr>
        <p:grpSpPr>
          <a:xfrm>
            <a:off x="10472242" y="782288"/>
            <a:ext cx="2352248" cy="1496818"/>
            <a:chOff x="10472242" y="782288"/>
            <a:chExt cx="2352248" cy="14968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87D4AD4-623C-4A6A-B992-E97AC046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72242" y="1321960"/>
              <a:ext cx="2352248" cy="95714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AF83B7-565D-4791-BFAD-7448A2BC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F45CB4-6A7C-4B20-90C9-1DCEDED09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6" t="30550" r="2450" b="44079"/>
          <a:stretch/>
        </p:blipFill>
        <p:spPr>
          <a:xfrm flipH="1">
            <a:off x="1015267" y="2158901"/>
            <a:ext cx="1434005" cy="1087525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A0CD747E-BA94-4906-8ABE-E86D2FAB5E18}"/>
              </a:ext>
            </a:extLst>
          </p:cNvPr>
          <p:cNvGrpSpPr/>
          <p:nvPr/>
        </p:nvGrpSpPr>
        <p:grpSpPr>
          <a:xfrm>
            <a:off x="0" y="3465239"/>
            <a:ext cx="12216704" cy="3516131"/>
            <a:chOff x="6296269" y="5376694"/>
            <a:chExt cx="5968501" cy="153115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2DF3C4E-DC71-4BF3-A33E-283911E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017056E-4CC8-487F-A4F3-4617B450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6F3F9C6-ACF9-4C01-9333-5353F2AC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D95BC87-7196-44BE-AC4E-C406C860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FE09014-E81B-4CA0-BF22-BAEAE452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2F4DC9A-F408-4283-BB4E-1F7150FE9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4904037" y="761037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576" y="1457095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79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968641" y="2612712"/>
            <a:ext cx="4867409" cy="1135032"/>
            <a:chOff x="4425841" y="1203271"/>
            <a:chExt cx="4255573" cy="597187"/>
          </a:xfrm>
        </p:grpSpPr>
        <p:sp>
          <p:nvSpPr>
            <p:cNvPr id="17" name="Rectangle 16"/>
            <p:cNvSpPr/>
            <p:nvPr/>
          </p:nvSpPr>
          <p:spPr>
            <a:xfrm>
              <a:off x="4950162" y="1258963"/>
              <a:ext cx="3731252" cy="485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54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altLang="zh-CN" sz="54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54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altLang="zh-CN" sz="54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54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lang="zh-CN" altLang="en-US" sz="54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75" b="88542" l="2326" r="9883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5841" y="1203271"/>
              <a:ext cx="534980" cy="597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62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4495" y="32389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Giải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nghĩa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từ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8836" y="391398"/>
            <a:ext cx="511318" cy="51131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58836" y="1674081"/>
            <a:ext cx="2147995" cy="788656"/>
          </a:xfrm>
          <a:prstGeom prst="roundRect">
            <a:avLst/>
          </a:prstGeom>
          <a:solidFill>
            <a:srgbClr val="FFD1C5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b="1" kern="0" dirty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en-US" sz="3600" b="1" kern="0" dirty="0">
              <a:solidFill>
                <a:srgbClr val="431F5E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4337" y="1415901"/>
            <a:ext cx="7158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giấy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nhỏ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tin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mời</a:t>
            </a:r>
            <a:r>
              <a:rPr lang="en-US" sz="3600" b="1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khách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thường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sẵn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gửi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kern="0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endParaRPr lang="vi-VN" kern="0" dirty="0">
              <a:solidFill>
                <a:srgbClr val="E4365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836" y="4211213"/>
            <a:ext cx="2016666" cy="837676"/>
          </a:xfrm>
          <a:prstGeom prst="roundRect">
            <a:avLst/>
          </a:prstGeom>
          <a:solidFill>
            <a:srgbClr val="D0EBB3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b="1" kern="0" dirty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endParaRPr lang="en-US" sz="3600" b="1" kern="0" dirty="0">
              <a:solidFill>
                <a:srgbClr val="431F5E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34337" y="3913560"/>
            <a:ext cx="4217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cơ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chuyên</a:t>
            </a:r>
            <a:r>
              <a:rPr lang="en-US" sz="3600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tiền</a:t>
            </a:r>
            <a:r>
              <a:rPr lang="en-US" sz="3600" kern="0" dirty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,…</a:t>
            </a:r>
            <a:endParaRPr lang="en-US" kern="0" dirty="0">
              <a:solidFill>
                <a:srgbClr val="009E47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60617">
            <a:off x="10423683" y="1552813"/>
            <a:ext cx="1268679" cy="1268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350" y="3702751"/>
            <a:ext cx="4193574" cy="269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57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6B883D-59BE-4BFF-BD75-419532ED28EA}"/>
              </a:ext>
            </a:extLst>
          </p:cNvPr>
          <p:cNvGrpSpPr/>
          <p:nvPr/>
        </p:nvGrpSpPr>
        <p:grpSpPr>
          <a:xfrm>
            <a:off x="2108214" y="422795"/>
            <a:ext cx="7623388" cy="900024"/>
            <a:chOff x="3564068" y="155341"/>
            <a:chExt cx="3877460" cy="1938992"/>
          </a:xfrm>
        </p:grpSpPr>
        <p:sp>
          <p:nvSpPr>
            <p:cNvPr id="11" name="Rectangle 10"/>
            <p:cNvSpPr/>
            <p:nvPr/>
          </p:nvSpPr>
          <p:spPr>
            <a:xfrm>
              <a:off x="4075385" y="155341"/>
              <a:ext cx="336614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 thầm bài và cùng tìm 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3507" y="683006"/>
              <a:ext cx="1392439" cy="51131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94845" y="2477427"/>
            <a:ext cx="9881381" cy="715089"/>
            <a:chOff x="734372" y="1949742"/>
            <a:chExt cx="9881381" cy="715089"/>
          </a:xfrm>
        </p:grpSpPr>
        <p:sp>
          <p:nvSpPr>
            <p:cNvPr id="16" name="Oval 15"/>
            <p:cNvSpPr/>
            <p:nvPr/>
          </p:nvSpPr>
          <p:spPr>
            <a:xfrm>
              <a:off x="734372" y="1998588"/>
              <a:ext cx="548640" cy="54864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87CC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87CC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7818" y="1949742"/>
              <a:ext cx="9057935" cy="7150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Nêu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cần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3.</a:t>
              </a:r>
              <a:endPara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1056" y="3423761"/>
            <a:ext cx="9845170" cy="1328058"/>
            <a:chOff x="770582" y="2905371"/>
            <a:chExt cx="9845170" cy="1328058"/>
          </a:xfrm>
        </p:grpSpPr>
        <p:sp>
          <p:nvSpPr>
            <p:cNvPr id="25" name="TextBox 24"/>
            <p:cNvSpPr txBox="1"/>
            <p:nvPr/>
          </p:nvSpPr>
          <p:spPr>
            <a:xfrm>
              <a:off x="1557817" y="2905406"/>
              <a:ext cx="9057935" cy="1328023"/>
            </a:xfrm>
            <a:prstGeom prst="roundRect">
              <a:avLst/>
            </a:prstGeom>
            <a:solidFill>
              <a:srgbClr val="FFCC99"/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đảo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trật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tự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Vì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70582" y="2905371"/>
              <a:ext cx="548640" cy="548640"/>
            </a:xfrm>
            <a:prstGeom prst="ellipse">
              <a:avLst/>
            </a:prstGeom>
            <a:solidFill>
              <a:srgbClr val="FFCC99"/>
            </a:solidFill>
            <a:ln w="12700" cap="flat" cmpd="sng" algn="ctr">
              <a:solidFill>
                <a:srgbClr val="FCDA8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DA8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4847" y="4879101"/>
            <a:ext cx="9881379" cy="1328023"/>
            <a:chOff x="734373" y="4438258"/>
            <a:chExt cx="9881379" cy="1328023"/>
          </a:xfrm>
        </p:grpSpPr>
        <p:sp>
          <p:nvSpPr>
            <p:cNvPr id="27" name="TextBox 26"/>
            <p:cNvSpPr txBox="1"/>
            <p:nvPr/>
          </p:nvSpPr>
          <p:spPr>
            <a:xfrm>
              <a:off x="1557818" y="4438258"/>
              <a:ext cx="9057934" cy="132802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Mặt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tấm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bưu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thiếp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gồm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34373" y="4487103"/>
              <a:ext cx="548640" cy="548640"/>
            </a:xfrm>
            <a:prstGeom prst="ellipse">
              <a:avLst/>
            </a:prstGeom>
            <a:solidFill>
              <a:srgbClr val="CDF2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CAA604-8B69-4035-8C5A-C829CD652C4D}"/>
              </a:ext>
            </a:extLst>
          </p:cNvPr>
          <p:cNvGrpSpPr/>
          <p:nvPr/>
        </p:nvGrpSpPr>
        <p:grpSpPr>
          <a:xfrm>
            <a:off x="731056" y="1660434"/>
            <a:ext cx="9845170" cy="646331"/>
            <a:chOff x="770581" y="1129715"/>
            <a:chExt cx="9845170" cy="6463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697977-C710-45D1-8F7B-3A62E0EFB1CC}"/>
                </a:ext>
              </a:extLst>
            </p:cNvPr>
            <p:cNvSpPr/>
            <p:nvPr/>
          </p:nvSpPr>
          <p:spPr>
            <a:xfrm>
              <a:off x="1557816" y="1129715"/>
              <a:ext cx="9057935" cy="646331"/>
            </a:xfrm>
            <a:prstGeom prst="rect">
              <a:avLst/>
            </a:prstGeom>
            <a:solidFill>
              <a:srgbClr val="CC99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bưu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thiếp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cần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?</a:t>
              </a:r>
              <a:endParaRPr lang="zh-CN" altLang="en-US" sz="3600" kern="0" dirty="0">
                <a:solidFill>
                  <a:srgbClr val="7030A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224E55C-9090-4CDF-AB47-C56D74719E5F}"/>
                </a:ext>
              </a:extLst>
            </p:cNvPr>
            <p:cNvSpPr/>
            <p:nvPr/>
          </p:nvSpPr>
          <p:spPr>
            <a:xfrm>
              <a:off x="770581" y="1178560"/>
              <a:ext cx="548640" cy="548640"/>
            </a:xfrm>
            <a:prstGeom prst="ellipse">
              <a:avLst/>
            </a:prstGeom>
            <a:solidFill>
              <a:srgbClr val="CC99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96772" y="29224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Cùng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tìm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hiểu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27550" y="359754"/>
            <a:ext cx="511318" cy="511318"/>
          </a:xfrm>
          <a:prstGeom prst="rect">
            <a:avLst/>
          </a:prstGeom>
        </p:spPr>
      </p:pic>
      <p:pic>
        <p:nvPicPr>
          <p:cNvPr id="2050" name="Picture 2" descr="Giấy màu thủ công loại có kẻ ô ly, không dán. | Shopee Việt Na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5" y="2029711"/>
            <a:ext cx="2043755" cy="2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619" t="7587" r="2305" b="2384"/>
          <a:stretch/>
        </p:blipFill>
        <p:spPr>
          <a:xfrm>
            <a:off x="3767981" y="2298692"/>
            <a:ext cx="1693705" cy="158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93" t="11406" r="18721" b="4703"/>
          <a:stretch/>
        </p:blipFill>
        <p:spPr>
          <a:xfrm>
            <a:off x="7178606" y="2298692"/>
            <a:ext cx="1094713" cy="1469719"/>
          </a:xfrm>
          <a:prstGeom prst="rect">
            <a:avLst/>
          </a:prstGeom>
        </p:spPr>
      </p:pic>
      <p:pic>
        <p:nvPicPr>
          <p:cNvPr id="2054" name="Picture 6" descr="Kéo an toàn cho bé, kéo thủ công cho bé | Shopee Việt Na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47563" r="13713" b="16711"/>
          <a:stretch/>
        </p:blipFill>
        <p:spPr bwMode="auto">
          <a:xfrm rot="18918584">
            <a:off x="10075569" y="2574530"/>
            <a:ext cx="1374745" cy="7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uler Virtual Measuring Tools Games KS1 Illustration - Twink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1" b="33000"/>
          <a:stretch/>
        </p:blipFill>
        <p:spPr bwMode="auto">
          <a:xfrm rot="1577408">
            <a:off x="436793" y="5267756"/>
            <a:ext cx="2206479" cy="3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út lông màu Thiên Long – Colokit FP-01 – Flexoffice.com - Tập đoàn Thiên  Lo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44" y="4435954"/>
            <a:ext cx="2009189" cy="20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234" y="4282713"/>
            <a:ext cx="2162431" cy="2162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767677">
            <a:off x="9718749" y="4319736"/>
            <a:ext cx="2088383" cy="20883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4364" y="1112072"/>
            <a:ext cx="10091008" cy="646331"/>
            <a:chOff x="770581" y="1129715"/>
            <a:chExt cx="10091008" cy="646331"/>
          </a:xfrm>
        </p:grpSpPr>
        <p:sp>
          <p:nvSpPr>
            <p:cNvPr id="18" name="Rectangle 17"/>
            <p:cNvSpPr/>
            <p:nvPr/>
          </p:nvSpPr>
          <p:spPr>
            <a:xfrm>
              <a:off x="1538831" y="1129715"/>
              <a:ext cx="9322758" cy="646331"/>
            </a:xfrm>
            <a:prstGeom prst="rect">
              <a:avLst/>
            </a:prstGeom>
            <a:solidFill>
              <a:srgbClr val="CC99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bưu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thiếp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cần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altLang="zh-CN" sz="3600" kern="0" dirty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?</a:t>
              </a:r>
              <a:endParaRPr lang="zh-CN" altLang="en-US" sz="3600" kern="0" dirty="0">
                <a:solidFill>
                  <a:srgbClr val="7030A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70581" y="1178560"/>
              <a:ext cx="548640" cy="548640"/>
            </a:xfrm>
            <a:prstGeom prst="ellipse">
              <a:avLst/>
            </a:prstGeom>
            <a:solidFill>
              <a:srgbClr val="CC99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71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3440">
        <p14:pan dir="u"/>
      </p:transition>
    </mc:Choice>
    <mc:Fallback xmlns="">
      <p:transition spd="slow" advTm="23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4176" y="41356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sp>
        <p:nvSpPr>
          <p:cNvPr id="16" name="Oval 15"/>
          <p:cNvSpPr/>
          <p:nvPr/>
        </p:nvSpPr>
        <p:spPr>
          <a:xfrm>
            <a:off x="511950" y="1422717"/>
            <a:ext cx="548640" cy="54864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87CC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7CC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5396" y="1373871"/>
            <a:ext cx="9896896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việc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cần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làm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ở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3.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021" y="2386756"/>
            <a:ext cx="8741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b="1" i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2: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ngoài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4948" t="12725" r="18907" b="11848"/>
          <a:stretch/>
        </p:blipFill>
        <p:spPr>
          <a:xfrm rot="518614">
            <a:off x="9540351" y="2372500"/>
            <a:ext cx="1248034" cy="1676652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42020" y="4019611"/>
            <a:ext cx="8741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b="1" i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3: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t="29821" b="26390"/>
          <a:stretch/>
        </p:blipFill>
        <p:spPr>
          <a:xfrm>
            <a:off x="4036579" y="4851293"/>
            <a:ext cx="2030589" cy="15807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938F4B-B0F7-485E-B4CD-AEB3ED4357A7}"/>
              </a:ext>
            </a:extLst>
          </p:cNvPr>
          <p:cNvGrpSpPr/>
          <p:nvPr/>
        </p:nvGrpSpPr>
        <p:grpSpPr>
          <a:xfrm>
            <a:off x="9183262" y="-90271"/>
            <a:ext cx="2809797" cy="1728332"/>
            <a:chOff x="8662086" y="-90272"/>
            <a:chExt cx="3330974" cy="2014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BA51CF-FC28-418F-A91E-1AF6D65F0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00" b="93000" l="600" r="98300">
                          <a14:foregroundMark x1="12200" y1="83400" x2="18000" y2="80900"/>
                          <a14:foregroundMark x1="12600" y1="89800" x2="18800" y2="83000"/>
                          <a14:foregroundMark x1="7300" y1="70800" x2="9000" y2="69500"/>
                          <a14:foregroundMark x1="10300" y1="28900" x2="13400" y2="30300"/>
                          <a14:foregroundMark x1="10200" y1="23900" x2="14200" y2="26800"/>
                          <a14:foregroundMark x1="35300" y1="20200" x2="34500" y2="17700"/>
                          <a14:foregroundMark x1="41700" y1="11900" x2="42300" y2="10600"/>
                          <a14:foregroundMark x1="46300" y1="13700" x2="46500" y2="18300"/>
                          <a14:foregroundMark x1="51000" y1="10500" x2="51000" y2="17000"/>
                          <a14:foregroundMark x1="88100" y1="27800" x2="89500" y2="27400"/>
                          <a14:foregroundMark x1="88100" y1="41200" x2="93500" y2="33700"/>
                          <a14:foregroundMark x1="90200" y1="43800" x2="94500" y2="41200"/>
                          <a14:foregroundMark x1="88600" y1="80400" x2="91300" y2="79900"/>
                          <a14:foregroundMark x1="77400" y1="77200" x2="82500" y2="79900"/>
                          <a14:foregroundMark x1="76900" y1="79300" x2="79100" y2="81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62086" y="-90272"/>
              <a:ext cx="3330974" cy="201423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ED681F-618F-4D80-9D5D-D333D653E73A}"/>
                </a:ext>
              </a:extLst>
            </p:cNvPr>
            <p:cNvSpPr/>
            <p:nvPr/>
          </p:nvSpPr>
          <p:spPr>
            <a:xfrm>
              <a:off x="9405686" y="532126"/>
              <a:ext cx="18437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  <a:endPara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4647" y="-2667001"/>
            <a:ext cx="6857998" cy="12192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54176" y="47071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4293" y="1533806"/>
            <a:ext cx="928090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đảo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trật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20" name="Oval 19"/>
          <p:cNvSpPr/>
          <p:nvPr/>
        </p:nvSpPr>
        <p:spPr>
          <a:xfrm>
            <a:off x="1103046" y="1744576"/>
            <a:ext cx="548640" cy="548640"/>
          </a:xfrm>
          <a:prstGeom prst="ellipse">
            <a:avLst/>
          </a:prstGeom>
          <a:solidFill>
            <a:srgbClr val="FCDA89">
              <a:lumMod val="60000"/>
              <a:lumOff val="40000"/>
            </a:srgbClr>
          </a:solidFill>
          <a:ln w="12700" cap="flat" cmpd="sng" algn="ctr">
            <a:solidFill>
              <a:srgbClr val="FCDA8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DA8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3217033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Không nên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đảo trật tự bước 1 và bước 2.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3599" y="4056429"/>
            <a:ext cx="84309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Vì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 có hình dạng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của bưu thiếp trước, sau đó mới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trí thì bưu thiếp sẽ đẹp 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gọn gàng hơn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4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BADD-7E99-44A9-9BCE-EB1DBC0E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C413-CC7F-420D-BDD0-DA0EFD539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5">
            <a:extLst>
              <a:ext uri="{FF2B5EF4-FFF2-40B4-BE49-F238E27FC236}">
                <a16:creationId xmlns:a16="http://schemas.microsoft.com/office/drawing/2014/main" id="{FFB4051B-4EA0-444D-A886-FE3F51C2444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42A54B40-C848-4DAF-BEB4-C5432ED45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AAD7504F-F19D-4637-80FD-3DF837C0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5C5AFD2-4157-4AC2-9648-405B83397DCC}"/>
              </a:ext>
            </a:extLst>
          </p:cNvPr>
          <p:cNvSpPr/>
          <p:nvPr/>
        </p:nvSpPr>
        <p:spPr>
          <a:xfrm>
            <a:off x="489750" y="882882"/>
            <a:ext cx="4799341" cy="212327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2EEA09F-CB3B-4E98-B98A-0BAAD1B7F1B3}"/>
              </a:ext>
            </a:extLst>
          </p:cNvPr>
          <p:cNvSpPr/>
          <p:nvPr/>
        </p:nvSpPr>
        <p:spPr>
          <a:xfrm>
            <a:off x="4396741" y="927336"/>
            <a:ext cx="7376159" cy="2002577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bài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 thiếp”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8F5A196-4A38-44C0-BC6D-60BF4A5D0B21}"/>
              </a:ext>
            </a:extLst>
          </p:cNvPr>
          <p:cNvSpPr/>
          <p:nvPr/>
        </p:nvSpPr>
        <p:spPr>
          <a:xfrm>
            <a:off x="561067" y="3697499"/>
            <a:ext cx="4304847" cy="1929551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B305B0-DC8C-440F-9A8E-05A0EDC0CBE4}"/>
              </a:ext>
            </a:extLst>
          </p:cNvPr>
          <p:cNvSpPr/>
          <p:nvPr/>
        </p:nvSpPr>
        <p:spPr>
          <a:xfrm>
            <a:off x="4033156" y="3697498"/>
            <a:ext cx="8158843" cy="1929551"/>
          </a:xfrm>
          <a:prstGeom prst="chevr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 – viết “Ông tôi”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ng/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iu/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g/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99">
        <p:split orient="vert"/>
      </p:transition>
    </mc:Choice>
    <mc:Fallback xmlns="">
      <p:transition spd="slow" advTm="19099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54176" y="24211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5395" y="1197321"/>
            <a:ext cx="9246879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635776" y="1543363"/>
            <a:ext cx="548640" cy="548640"/>
          </a:xfrm>
          <a:prstGeom prst="ellipse">
            <a:avLst/>
          </a:prstGeom>
          <a:solidFill>
            <a:srgbClr val="CDF2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2908871"/>
            <a:ext cx="883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 gian, tên</a:t>
            </a: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28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7"/>
            <a:ext cx="2718490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826260" y="2575668"/>
            <a:ext cx="8539480" cy="2935441"/>
            <a:chOff x="3067786" y="3122048"/>
            <a:chExt cx="5611013" cy="1792016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8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9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801428" y="870625"/>
            <a:ext cx="4531087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Nội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dung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học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4408" y="3073945"/>
            <a:ext cx="7985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Giới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thiệu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về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công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dụng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cách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làm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bưu</a:t>
            </a:r>
            <a:r>
              <a:rPr lang="en-US" altLang="zh-CN" sz="60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thiếp</a:t>
            </a:r>
            <a:endParaRPr lang="zh-CN" altLang="en-US" sz="6000" b="1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522">
        <p15:prstTrans prst="wind"/>
      </p:transition>
    </mc:Choice>
    <mc:Fallback xmlns="">
      <p:transition spd="slow" advTm="10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705F4E-D962-4C73-8F67-03A114658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2682999"/>
            <a:ext cx="3470301" cy="39193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10B4EE-CBB8-4C0B-9908-A061D7832E87}"/>
              </a:ext>
            </a:extLst>
          </p:cNvPr>
          <p:cNvGrpSpPr/>
          <p:nvPr/>
        </p:nvGrpSpPr>
        <p:grpSpPr>
          <a:xfrm>
            <a:off x="3697535" y="2377440"/>
            <a:ext cx="7930433" cy="3563137"/>
            <a:chOff x="5760354" y="1651172"/>
            <a:chExt cx="5916547" cy="32672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8ED05B3-C66A-4BDA-A7A2-4B99987D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087137D-8AAF-4451-8C2B-99490AA819D6}"/>
                </a:ext>
              </a:extLst>
            </p:cNvPr>
            <p:cNvGrpSpPr/>
            <p:nvPr/>
          </p:nvGrpSpPr>
          <p:grpSpPr>
            <a:xfrm>
              <a:off x="5760354" y="1651172"/>
              <a:ext cx="5916547" cy="3267227"/>
              <a:chOff x="5760354" y="1651172"/>
              <a:chExt cx="5916547" cy="3267227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0148728-FA19-4CC0-9C2F-134FEC78C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6946BB8-6F61-4284-8FAE-80994D49C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354" y="1651172"/>
                <a:ext cx="3909265" cy="0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00D8C59-76BB-499A-BA19-42E722624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8979559" y="603637"/>
            <a:ext cx="3428185" cy="1998029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572399" y="773622"/>
            <a:ext cx="504720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hệ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bản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75706" y="2617043"/>
            <a:ext cx="7289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Comic Sans MS" panose="030F0702030302020204" pitchFamily="66" charset="0"/>
                <a:ea typeface="inpin heiti" charset="-122"/>
                <a:cs typeface="Calibri" panose="020F0502020204030204" pitchFamily="34" charset="0"/>
                <a:sym typeface="Arial"/>
              </a:rPr>
              <a:t>Học cách làm bưu thiếp, làm thiệp gửi tặng người thân, bạn bè, thầy cô</a:t>
            </a:r>
            <a:endParaRPr lang="zh-CN" altLang="en-US" sz="4800" b="1" kern="0" dirty="0">
              <a:latin typeface="Comic Sans MS" panose="030F0702030302020204" pitchFamily="66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14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950">
        <p15:prstTrans prst="prestige"/>
      </p:transition>
    </mc:Choice>
    <mc:Fallback xmlns="">
      <p:transition spd="slow" advTm="25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A3A07DA-427F-4D7A-BA88-23AE9E83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798"/>
            <a:ext cx="4572000" cy="609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CEFBF6-B31D-4824-B886-F3B31A4C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6D0801A-3BA3-4D2F-864A-E1655470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407308" y="52406"/>
            <a:ext cx="3428185" cy="2524049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7247981" y="192812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03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806" y="2576455"/>
            <a:ext cx="6719804" cy="34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75">
        <p14:window dir="vert"/>
      </p:transition>
    </mc:Choice>
    <mc:Fallback xmlns="">
      <p:transition spd="slow" advTm="12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888876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4880" y="128530"/>
            <a:ext cx="2270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thiếp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518" y="820087"/>
            <a:ext cx="6300896" cy="57092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bị: giấy bìa màu, kéo, thước, bút,...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Cách làm: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Bước 1: vẽ hình dạng bưu thiếp theo ý thích, cắt theo đường đã vẽ.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2: trang trí và viết chữ Chúc mừng hoặc Thân tặng vào mặt ngoài tấm bưu thiếp.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Bước 3: trang trí, viết lời chúc mừng vào mặt trong của tấm bưu thiếp.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marL="0" marR="0" lvl="0" indent="3540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354013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 Thị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A410F-CB0D-4F5D-897E-104C7CD62D63}"/>
              </a:ext>
            </a:extLst>
          </p:cNvPr>
          <p:cNvSpPr txBox="1"/>
          <p:nvPr/>
        </p:nvSpPr>
        <p:spPr>
          <a:xfrm>
            <a:off x="7298871" y="1069342"/>
            <a:ext cx="417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Giọng thong thả, chậm rãi, rõ ràng 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09574DB-C11C-4A0F-A7D4-8AB9A9761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8" y="2269671"/>
            <a:ext cx="3414605" cy="41395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2B930B-681F-4C9B-AA88-06C6BB0503C1}"/>
              </a:ext>
            </a:extLst>
          </p:cNvPr>
          <p:cNvGrpSpPr/>
          <p:nvPr/>
        </p:nvGrpSpPr>
        <p:grpSpPr>
          <a:xfrm>
            <a:off x="5514855" y="-50298"/>
            <a:ext cx="2816803" cy="584775"/>
            <a:chOff x="384183" y="230578"/>
            <a:chExt cx="2816803" cy="5847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7B09-DB0C-4358-8F2A-53DC1BF52275}"/>
                </a:ext>
              </a:extLst>
            </p:cNvPr>
            <p:cNvSpPr/>
            <p:nvPr/>
          </p:nvSpPr>
          <p:spPr>
            <a:xfrm>
              <a:off x="791159" y="230578"/>
              <a:ext cx="24098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 đọc lại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E8F7DE-9E02-4774-BD1C-D0C84CAE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84183" y="247093"/>
              <a:ext cx="511318" cy="51131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68904589"/>
      </p:ext>
    </p:extLst>
  </p:cSld>
  <p:clrMapOvr>
    <a:masterClrMapping/>
  </p:clrMapOvr>
  <p:transition spd="slow" advTm="1506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3492" y="1168496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36828" y="289259"/>
            <a:ext cx="3918345" cy="584775"/>
            <a:chOff x="167416" y="289259"/>
            <a:chExt cx="3918345" cy="584775"/>
          </a:xfrm>
        </p:grpSpPr>
        <p:sp>
          <p:nvSpPr>
            <p:cNvPr id="10" name="Rectangle 9"/>
            <p:cNvSpPr/>
            <p:nvPr/>
          </p:nvSpPr>
          <p:spPr>
            <a:xfrm>
              <a:off x="749398" y="289259"/>
              <a:ext cx="33363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67416" y="289259"/>
              <a:ext cx="511318" cy="51131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0674" y="1846909"/>
            <a:ext cx="1163065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Cách làm: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thiếp.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778344-930A-4407-BE3F-6FE49CFAE67B}"/>
              </a:ext>
            </a:extLst>
          </p:cNvPr>
          <p:cNvGrpSpPr/>
          <p:nvPr/>
        </p:nvGrpSpPr>
        <p:grpSpPr>
          <a:xfrm>
            <a:off x="9183262" y="-90271"/>
            <a:ext cx="2809797" cy="1728332"/>
            <a:chOff x="8662086" y="-90272"/>
            <a:chExt cx="3330974" cy="2014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F5C059-DA96-4E4E-8BE1-A3347F48B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00" b="93000" l="600" r="98300">
                          <a14:foregroundMark x1="12200" y1="83400" x2="18000" y2="80900"/>
                          <a14:foregroundMark x1="12600" y1="89800" x2="18800" y2="83000"/>
                          <a14:foregroundMark x1="7300" y1="70800" x2="9000" y2="69500"/>
                          <a14:foregroundMark x1="10300" y1="28900" x2="13400" y2="30300"/>
                          <a14:foregroundMark x1="10200" y1="23900" x2="14200" y2="26800"/>
                          <a14:foregroundMark x1="35300" y1="20200" x2="34500" y2="17700"/>
                          <a14:foregroundMark x1="41700" y1="11900" x2="42300" y2="10600"/>
                          <a14:foregroundMark x1="46300" y1="13700" x2="46500" y2="18300"/>
                          <a14:foregroundMark x1="51000" y1="10500" x2="51000" y2="17000"/>
                          <a14:foregroundMark x1="88100" y1="27800" x2="89500" y2="27400"/>
                          <a14:foregroundMark x1="88100" y1="41200" x2="93500" y2="33700"/>
                          <a14:foregroundMark x1="90200" y1="43800" x2="94500" y2="41200"/>
                          <a14:foregroundMark x1="88600" y1="80400" x2="91300" y2="79900"/>
                          <a14:foregroundMark x1="77400" y1="77200" x2="82500" y2="79900"/>
                          <a14:foregroundMark x1="76900" y1="79300" x2="79100" y2="81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62086" y="-90272"/>
              <a:ext cx="3330974" cy="20142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BA3701-0567-4341-B6D1-C83D34B8EE3A}"/>
                </a:ext>
              </a:extLst>
            </p:cNvPr>
            <p:cNvSpPr/>
            <p:nvPr/>
          </p:nvSpPr>
          <p:spPr>
            <a:xfrm>
              <a:off x="9405686" y="532126"/>
              <a:ext cx="18437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  <a:endPara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891">
        <p14:prism isInverted="1"/>
      </p:transition>
    </mc:Choice>
    <mc:Fallback xmlns="">
      <p:transition spd="slow" advTm="51891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F1C1E15E-DA31-440B-A5BE-F952DE25D7D5}"/>
              </a:ext>
            </a:extLst>
          </p:cNvPr>
          <p:cNvSpPr txBox="1"/>
          <p:nvPr/>
        </p:nvSpPr>
        <p:spPr>
          <a:xfrm>
            <a:off x="1325626" y="1189814"/>
            <a:ext cx="2000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EC02D-CC8B-4FBA-B3E6-C33BA645DDF0}"/>
              </a:ext>
            </a:extLst>
          </p:cNvPr>
          <p:cNvSpPr/>
          <p:nvPr/>
        </p:nvSpPr>
        <p:spPr>
          <a:xfrm>
            <a:off x="2547257" y="2206597"/>
            <a:ext cx="8000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Nhìn – viết “Ông tôi”</a:t>
            </a:r>
          </a:p>
          <a:p>
            <a:pPr lvl="0" algn="ctr">
              <a:defRPr/>
            </a:pPr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Phân biệt ng/</a:t>
            </a:r>
            <a:r>
              <a:rPr lang="en-US" sz="6000" b="1" dirty="0" err="1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ngh</a:t>
            </a:r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iu/</a:t>
            </a: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u, g/r</a:t>
            </a:r>
          </a:p>
        </p:txBody>
      </p:sp>
    </p:spTree>
    <p:extLst>
      <p:ext uri="{BB962C8B-B14F-4D97-AF65-F5344CB8AC3E}">
        <p14:creationId xmlns:p14="http://schemas.microsoft.com/office/powerpoint/2010/main" val="243581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5">
        <p15:prstTrans prst="origami"/>
      </p:transition>
    </mc:Choice>
    <mc:Fallback xmlns="">
      <p:transition spd="slow" advClick="0" advTm="700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81;p36"/>
          <p:cNvSpPr txBox="1">
            <a:spLocks/>
          </p:cNvSpPr>
          <p:nvPr/>
        </p:nvSpPr>
        <p:spPr>
          <a:xfrm>
            <a:off x="1925576" y="2808522"/>
            <a:ext cx="2213372" cy="98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Font typeface="Gloria Hallelujah"/>
              <a:buNone/>
              <a:defRPr sz="10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460"/>
              </a:buClr>
              <a:buSzPts val="14000"/>
              <a:buFont typeface="Gloria Hallelujah"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Coiny" panose="02000903060500060000" pitchFamily="2" charset="0"/>
                <a:sym typeface="Gloria Hallelujah"/>
              </a:rPr>
              <a:t>01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99" y="2084585"/>
            <a:ext cx="5694158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>
        <p14:prism isContent="1"/>
      </p:transition>
    </mc:Choice>
    <mc:Fallback xmlns="">
      <p:transition spd="slow" advTm="714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214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Tôi thầm mong sao cho ông tôi đừng già thêm nữa.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Phong Thu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78215" y="4579876"/>
            <a:ext cx="10749062" cy="785396"/>
            <a:chOff x="5025957" y="4964691"/>
            <a:chExt cx="10749062" cy="785396"/>
          </a:xfrm>
        </p:grpSpPr>
        <p:sp>
          <p:nvSpPr>
            <p:cNvPr id="9" name="Rounded Rectangle 8"/>
            <p:cNvSpPr/>
            <p:nvPr/>
          </p:nvSpPr>
          <p:spPr>
            <a:xfrm>
              <a:off x="5025957" y="4964691"/>
              <a:ext cx="10749062" cy="7853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4106" y="4309352"/>
            <a:ext cx="568423" cy="46729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905" y="234862"/>
            <a:ext cx="3029975" cy="12863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8215" y="5526246"/>
            <a:ext cx="10749062" cy="785396"/>
            <a:chOff x="5025957" y="4964691"/>
            <a:chExt cx="10749062" cy="785396"/>
          </a:xfrm>
        </p:grpSpPr>
        <p:sp>
          <p:nvSpPr>
            <p:cNvPr id="17" name="Rounded Rectangle 16"/>
            <p:cNvSpPr/>
            <p:nvPr/>
          </p:nvSpPr>
          <p:spPr>
            <a:xfrm>
              <a:off x="5025957" y="4964691"/>
              <a:ext cx="10749062" cy="785396"/>
            </a:xfrm>
            <a:prstGeom prst="roundRect">
              <a:avLst/>
            </a:prstGeom>
            <a:solidFill>
              <a:srgbClr val="E3F3D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90164" y="5022095"/>
              <a:ext cx="10344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vườn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870157" y="2551471"/>
            <a:ext cx="15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841390" y="2551471"/>
            <a:ext cx="136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42262" y="3185652"/>
            <a:ext cx="19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0797">
        <p14:pan dir="u"/>
      </p:transition>
    </mc:Choice>
    <mc:Fallback xmlns="">
      <p:transition spd="slow" advTm="70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0273" y="1893713"/>
            <a:ext cx="174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0283" y="3288008"/>
            <a:ext cx="313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" y="0"/>
            <a:ext cx="1383848" cy="1014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281755"/>
      </p:ext>
    </p:extLst>
  </p:cSld>
  <p:clrMapOvr>
    <a:masterClrMapping/>
  </p:clrMapOvr>
  <p:transition advTm="180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5A3EAB-BC62-4749-AD00-5912F438475D}"/>
              </a:ext>
            </a:extLst>
          </p:cNvPr>
          <p:cNvSpPr/>
          <p:nvPr/>
        </p:nvSpPr>
        <p:spPr>
          <a:xfrm>
            <a:off x="1127760" y="1843949"/>
            <a:ext cx="9129423" cy="352318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00511B-E6E4-4CB3-8EFB-035E83927BF2}"/>
              </a:ext>
            </a:extLst>
          </p:cNvPr>
          <p:cNvGrpSpPr/>
          <p:nvPr/>
        </p:nvGrpSpPr>
        <p:grpSpPr>
          <a:xfrm>
            <a:off x="3898790" y="586163"/>
            <a:ext cx="3230880" cy="911334"/>
            <a:chOff x="4322859" y="510377"/>
            <a:chExt cx="3230880" cy="9113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160256B-5A0C-40AD-A5BE-42D9951CA4FF}"/>
                </a:ext>
              </a:extLst>
            </p:cNvPr>
            <p:cNvSpPr/>
            <p:nvPr/>
          </p:nvSpPr>
          <p:spPr>
            <a:xfrm>
              <a:off x="4322859" y="510377"/>
              <a:ext cx="3230880" cy="91133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C1916E-242D-4DF1-BFFA-3678AB6D8D10}"/>
                </a:ext>
              </a:extLst>
            </p:cNvPr>
            <p:cNvSpPr txBox="1"/>
            <p:nvPr/>
          </p:nvSpPr>
          <p:spPr>
            <a:xfrm>
              <a:off x="4732351" y="550545"/>
              <a:ext cx="2411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Mục tiêu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FC8504D-C3FB-48C8-93D0-BC4172F2141C}"/>
              </a:ext>
            </a:extLst>
          </p:cNvPr>
          <p:cNvSpPr txBox="1"/>
          <p:nvPr/>
        </p:nvSpPr>
        <p:spPr>
          <a:xfrm>
            <a:off x="1127760" y="1969590"/>
            <a:ext cx="9354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trôi chảy bài đọc, ngắt nghỉ đúng dấu câu, đúng logic ngữ nghĩa; hiểu nội dung bài đọ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biết liên hệ bản thân.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– viết đúng đoạn 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biệt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ng/ngh; iu/ưu; g/r.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1">
        <p14:prism isContent="1"/>
      </p:transition>
    </mc:Choice>
    <mc:Fallback xmlns="">
      <p:transition spd="slow" advTm="2176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0273" y="1893713"/>
            <a:ext cx="174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" y="0"/>
            <a:ext cx="1383848" cy="1014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1002" y="1901539"/>
            <a:ext cx="219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thẩn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9832" y="3498363"/>
            <a:ext cx="449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tha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thẩn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342">
        <p:fade/>
      </p:transition>
    </mc:Choice>
    <mc:Fallback xmlns="">
      <p:transition advTm="8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0273" y="1893713"/>
            <a:ext cx="174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5200" y="1893740"/>
            <a:ext cx="326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3299" y="3348640"/>
            <a:ext cx="6525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" y="0"/>
            <a:ext cx="1383848" cy="1014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1002" y="1901539"/>
            <a:ext cx="219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thẩn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114219"/>
      </p:ext>
    </p:extLst>
  </p:cSld>
  <p:clrMapOvr>
    <a:masterClrMapping/>
  </p:clrMapOvr>
  <p:transition advTm="62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0273" y="1893713"/>
            <a:ext cx="174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5200" y="1893740"/>
            <a:ext cx="326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2799" y="1879836"/>
            <a:ext cx="219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tưới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9832" y="3841899"/>
            <a:ext cx="449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tưới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" y="0"/>
            <a:ext cx="1383848" cy="1014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1002" y="1901539"/>
            <a:ext cx="219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thẩn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941626"/>
      </p:ext>
    </p:extLst>
  </p:cSld>
  <p:clrMapOvr>
    <a:masterClrMapping/>
  </p:clrMapOvr>
  <p:transition advTm="146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214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Tôi thầm mong sao cho ông tôi đừng già thêm nữa.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Phong Thu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05" y="234862"/>
            <a:ext cx="3029975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5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276">
        <p14:pan dir="u"/>
      </p:transition>
    </mc:Choice>
    <mc:Fallback xmlns="">
      <p:transition spd="slow" advTm="7276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81;p36"/>
          <p:cNvSpPr txBox="1">
            <a:spLocks/>
          </p:cNvSpPr>
          <p:nvPr/>
        </p:nvSpPr>
        <p:spPr>
          <a:xfrm>
            <a:off x="1607454" y="2655651"/>
            <a:ext cx="2532968" cy="98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Font typeface="Gloria Hallelujah"/>
              <a:buNone/>
              <a:defRPr sz="10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460"/>
              </a:buClr>
              <a:buSzPts val="14000"/>
              <a:buFont typeface="Gloria Hallelujah"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Coiny" panose="02000903060500060000" pitchFamily="2" charset="0"/>
                <a:sym typeface="Gloria Hallelujah"/>
              </a:rPr>
              <a:t>02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24" y="1858555"/>
            <a:ext cx="5054022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747">
        <p14:prism/>
      </p:transition>
    </mc:Choice>
    <mc:Fallback xmlns="">
      <p:transition spd="slow" advTm="12747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1422" y="345756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84311" y="1707084"/>
            <a:ext cx="6023378" cy="2712926"/>
            <a:chOff x="2500660" y="1786518"/>
            <a:chExt cx="6023378" cy="2712926"/>
          </a:xfrm>
        </p:grpSpPr>
        <p:sp>
          <p:nvSpPr>
            <p:cNvPr id="6" name="Rounded Rectangle 5"/>
            <p:cNvSpPr/>
            <p:nvPr/>
          </p:nvSpPr>
          <p:spPr>
            <a:xfrm>
              <a:off x="2500660" y="1786518"/>
              <a:ext cx="6023378" cy="2712926"/>
            </a:xfrm>
            <a:prstGeom prst="roundRect">
              <a:avLst>
                <a:gd name="adj" fmla="val 8681"/>
              </a:avLst>
            </a:prstGeom>
            <a:solidFill>
              <a:srgbClr val="E5FFC9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45549" y="1944898"/>
              <a:ext cx="490800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bốn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vó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Ngực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nở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bụng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thon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Rung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rinh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chiếc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bờm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Phi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nhanh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gió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?)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2" descr="Mơ thấy con ngựa là điềm báo gì, đánh con số nào may mắn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50" y="4657626"/>
            <a:ext cx="2424962" cy="181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ounded Rectangle 8"/>
          <p:cNvSpPr/>
          <p:nvPr/>
        </p:nvSpPr>
        <p:spPr>
          <a:xfrm>
            <a:off x="3084311" y="4999171"/>
            <a:ext cx="3535958" cy="1135631"/>
          </a:xfrm>
          <a:prstGeom prst="roundRect">
            <a:avLst/>
          </a:prstGeom>
          <a:solidFill>
            <a:srgbClr val="FDF1E9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ựa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1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1382">
        <p14:pan dir="u"/>
      </p:transition>
    </mc:Choice>
    <mc:Fallback xmlns="">
      <p:transition spd="slow" advTm="51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1099" y="1824104"/>
            <a:ext cx="6023378" cy="2712926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41099" y="454770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4637" y="1982485"/>
            <a:ext cx="4908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trâu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?)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2" descr="Nuôi dưỡng và chăm sóc nghé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77" y="4386472"/>
            <a:ext cx="2840908" cy="213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ounded Rectangle 6"/>
          <p:cNvSpPr/>
          <p:nvPr/>
        </p:nvSpPr>
        <p:spPr>
          <a:xfrm>
            <a:off x="2075889" y="4844611"/>
            <a:ext cx="3953798" cy="1214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ngh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129">
            <a:off x="6016108" y="5071771"/>
            <a:ext cx="1196012" cy="5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0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9057">
        <p14:pan dir="u"/>
      </p:transition>
    </mc:Choice>
    <mc:Fallback xmlns="">
      <p:transition spd="slow" advTm="39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1098" y="1824104"/>
            <a:ext cx="7129507" cy="2847676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41099" y="454770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1084" y="1994555"/>
            <a:ext cx="66652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9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to</a:t>
            </a:r>
          </a:p>
          <a:p>
            <a:pPr marL="0" marR="0" lvl="0" indent="539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xoe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ngã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?)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7726" y="4908843"/>
            <a:ext cx="4396250" cy="11554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ỗng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2" descr="BẠN BIẾT GÌ VỀ CON NGỖNG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92" y="2310801"/>
            <a:ext cx="2350181" cy="3525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8952">
        <p14:pan dir="u"/>
      </p:transition>
    </mc:Choice>
    <mc:Fallback xmlns="">
      <p:transition spd="slow" advTm="38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220913" y="1350109"/>
            <a:ext cx="9867118" cy="230749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1766" y="1550498"/>
            <a:ext cx="6665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20913" y="454770"/>
            <a:ext cx="9750175" cy="715089"/>
            <a:chOff x="2437904" y="454770"/>
            <a:chExt cx="9750175" cy="715089"/>
          </a:xfrm>
        </p:grpSpPr>
        <p:sp>
          <p:nvSpPr>
            <p:cNvPr id="2" name="Rounded Rectangle 1"/>
            <p:cNvSpPr/>
            <p:nvPr/>
          </p:nvSpPr>
          <p:spPr>
            <a:xfrm>
              <a:off x="2437904" y="454770"/>
              <a:ext cx="9750175" cy="71508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189215" y="519952"/>
              <a:ext cx="580718" cy="58472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688838" y="2451161"/>
            <a:ext cx="24256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153556" y="2280533"/>
            <a:ext cx="999304" cy="911094"/>
            <a:chOff x="2153556" y="2280533"/>
            <a:chExt cx="999304" cy="911094"/>
          </a:xfrm>
        </p:grpSpPr>
        <p:sp>
          <p:nvSpPr>
            <p:cNvPr id="8" name="Rectangle 7"/>
            <p:cNvSpPr/>
            <p:nvPr/>
          </p:nvSpPr>
          <p:spPr>
            <a:xfrm>
              <a:off x="2230813" y="2280533"/>
              <a:ext cx="9220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`  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53556" y="2579627"/>
              <a:ext cx="612000" cy="612000"/>
              <a:chOff x="1738905" y="2791276"/>
              <a:chExt cx="2895143" cy="291511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403805" y="3653712"/>
                <a:ext cx="1382752" cy="13492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1738905" y="2791276"/>
                <a:ext cx="2895143" cy="2915115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5291168" y="2416830"/>
            <a:ext cx="2438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655527" y="2522994"/>
            <a:ext cx="732063" cy="1097938"/>
            <a:chOff x="5655527" y="2522994"/>
            <a:chExt cx="732063" cy="1097938"/>
          </a:xfrm>
        </p:grpSpPr>
        <p:grpSp>
          <p:nvGrpSpPr>
            <p:cNvPr id="13" name="Group 12"/>
            <p:cNvGrpSpPr/>
            <p:nvPr/>
          </p:nvGrpSpPr>
          <p:grpSpPr>
            <a:xfrm>
              <a:off x="5655527" y="2522994"/>
              <a:ext cx="612000" cy="612000"/>
              <a:chOff x="1738905" y="2791276"/>
              <a:chExt cx="2895143" cy="291511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403805" y="3653712"/>
                <a:ext cx="1382752" cy="13492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1738905" y="2791276"/>
                <a:ext cx="2895143" cy="2915115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768510" y="2789935"/>
              <a:ext cx="61908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·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322576" y="2365553"/>
            <a:ext cx="1463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7356" y="2444273"/>
            <a:ext cx="612000" cy="612000"/>
            <a:chOff x="1738905" y="2791276"/>
            <a:chExt cx="2895143" cy="2915115"/>
          </a:xfrm>
        </p:grpSpPr>
        <p:sp>
          <p:nvSpPr>
            <p:cNvPr id="19" name="Oval 18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2123231" y="2451200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ìu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14533" y="2403253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ịu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34943" y="2367374"/>
            <a:ext cx="914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5-Point Star 42">
            <a:hlinkClick r:id="rId6" action="ppaction://hlinksldjump"/>
          </p:cNvPr>
          <p:cNvSpPr/>
          <p:nvPr/>
        </p:nvSpPr>
        <p:spPr>
          <a:xfrm>
            <a:off x="10706968" y="1152624"/>
            <a:ext cx="531418" cy="494907"/>
          </a:xfrm>
          <a:prstGeom prst="star5">
            <a:avLst>
              <a:gd name="adj" fmla="val 27712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2371C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687">
        <p14:gallery dir="l"/>
      </p:transition>
    </mc:Choice>
    <mc:Fallback xmlns="">
      <p:transition spd="slow" advTm="38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12" grpId="0"/>
      <p:bldP spid="17" grpId="0"/>
      <p:bldP spid="35" grpId="0"/>
      <p:bldP spid="36" grpId="0"/>
      <p:bldP spid="37" grpId="0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 ân đức của cha mẹ dành cho con | Xã hội | Báo Nghệ An điện t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898" y="686099"/>
            <a:ext cx="2022017" cy="134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ounded Rectangle 1"/>
          <p:cNvSpPr/>
          <p:nvPr/>
        </p:nvSpPr>
        <p:spPr>
          <a:xfrm>
            <a:off x="1432957" y="935011"/>
            <a:ext cx="2215624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6754" y="822126"/>
            <a:ext cx="4698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338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lộ tình yêu thương tha thiết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32958" y="2527643"/>
            <a:ext cx="2203147" cy="851297"/>
          </a:xfrm>
          <a:prstGeom prst="roundRect">
            <a:avLst/>
          </a:prstGeom>
          <a:solidFill>
            <a:srgbClr val="E5FFC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76754" y="2335268"/>
            <a:ext cx="4504528" cy="900260"/>
            <a:chOff x="3976754" y="2100725"/>
            <a:chExt cx="4504528" cy="900260"/>
          </a:xfrm>
        </p:grpSpPr>
        <p:sp>
          <p:nvSpPr>
            <p:cNvPr id="6" name="Rectangle 5"/>
            <p:cNvSpPr/>
            <p:nvPr/>
          </p:nvSpPr>
          <p:spPr>
            <a:xfrm>
              <a:off x="3976754" y="2416210"/>
              <a:ext cx="34056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8" name="Picture 4" descr="Appreciate Remarks Good Like Flat Color Icon Vector Icon Ba, Like Icons, Icons  Icons, Color Icons PNG and Vector with Transparent Background for Free  Download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6" t="20933" r="20129" b="20459"/>
            <a:stretch/>
          </p:blipFill>
          <p:spPr bwMode="auto">
            <a:xfrm>
              <a:off x="7557268" y="2100725"/>
              <a:ext cx="924014" cy="90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852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18">
        <p:fade/>
      </p:transition>
    </mc:Choice>
    <mc:Fallback xmlns="">
      <p:transition spd="med" advTm="19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18">
            <a:extLst>
              <a:ext uri="{FF2B5EF4-FFF2-40B4-BE49-F238E27FC236}">
                <a16:creationId xmlns:a16="http://schemas.microsoft.com/office/drawing/2014/main" id="{AFD65155-C140-4DC8-AAA4-D6387FE6B067}"/>
              </a:ext>
            </a:extLst>
          </p:cNvPr>
          <p:cNvSpPr txBox="1"/>
          <p:nvPr/>
        </p:nvSpPr>
        <p:spPr>
          <a:xfrm>
            <a:off x="1679189" y="2647253"/>
            <a:ext cx="8833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仓耳今楷05-6763 W05" panose="02020400000000000000" pitchFamily="18" charset="-122"/>
              </a:rPr>
              <a:t>Đọc bài: Bưu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仓耳今楷05-6763 W05" panose="02020400000000000000" pitchFamily="18" charset="-122"/>
              </a:rPr>
              <a:t> thiếp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仓耳今楷05-6763 W05" panose="02020400000000000000" pitchFamily="18" charset="-122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76AACEC7-54F7-489B-951E-2A61691DC6CF}"/>
              </a:ext>
            </a:extLst>
          </p:cNvPr>
          <p:cNvSpPr txBox="1"/>
          <p:nvPr/>
        </p:nvSpPr>
        <p:spPr>
          <a:xfrm>
            <a:off x="-432530" y="1078889"/>
            <a:ext cx="56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仓耳今楷05-6763 W05" panose="02020400000000000000" pitchFamily="18" charset="-122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692">
        <p:random/>
      </p:transition>
    </mc:Choice>
    <mc:Fallback xmlns="">
      <p:transition spd="slow" advClick="0" advTm="76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220913" y="1350109"/>
            <a:ext cx="9867118" cy="230749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1766" y="1550498"/>
            <a:ext cx="6665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20913" y="454770"/>
            <a:ext cx="9750175" cy="715089"/>
            <a:chOff x="2437904" y="454770"/>
            <a:chExt cx="9750175" cy="715089"/>
          </a:xfrm>
        </p:grpSpPr>
        <p:sp>
          <p:nvSpPr>
            <p:cNvPr id="2" name="Rounded Rectangle 1"/>
            <p:cNvSpPr/>
            <p:nvPr/>
          </p:nvSpPr>
          <p:spPr>
            <a:xfrm>
              <a:off x="2437904" y="454770"/>
              <a:ext cx="9750175" cy="71508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189215" y="519952"/>
              <a:ext cx="580718" cy="58472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688838" y="2451161"/>
            <a:ext cx="24256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1168" y="2416830"/>
            <a:ext cx="2438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22576" y="2365553"/>
            <a:ext cx="1463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156868" y="3989845"/>
            <a:ext cx="9867118" cy="2455559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1765" y="4167863"/>
            <a:ext cx="6665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33501" y="5176625"/>
            <a:ext cx="2181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rõ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94859" y="5277117"/>
            <a:ext cx="576000" cy="576000"/>
            <a:chOff x="1738905" y="2791276"/>
            <a:chExt cx="2895143" cy="2915115"/>
          </a:xfrm>
        </p:grpSpPr>
        <p:sp>
          <p:nvSpPr>
            <p:cNvPr id="25" name="Oval 24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5776214" y="5167932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86250" y="5272041"/>
            <a:ext cx="612000" cy="612000"/>
            <a:chOff x="1738905" y="2791276"/>
            <a:chExt cx="2895143" cy="2915115"/>
          </a:xfrm>
        </p:grpSpPr>
        <p:sp>
          <p:nvSpPr>
            <p:cNvPr id="29" name="Oval 28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9141245" y="5022736"/>
            <a:ext cx="15263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rít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788903" y="5246652"/>
            <a:ext cx="612000" cy="612000"/>
            <a:chOff x="1738905" y="2791276"/>
            <a:chExt cx="2895143" cy="2915115"/>
          </a:xfrm>
        </p:grpSpPr>
        <p:sp>
          <p:nvSpPr>
            <p:cNvPr id="33" name="Oval 32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2123301" y="2473436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ìu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08448" y="2421513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ịu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494810" y="2356044"/>
            <a:ext cx="914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90933" y="5178574"/>
            <a:ext cx="476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81756" y="5177803"/>
            <a:ext cx="404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087150" y="5181951"/>
            <a:ext cx="404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5-Point Star 42">
            <a:hlinkClick r:id="rId6" action="ppaction://hlinksldjump"/>
          </p:cNvPr>
          <p:cNvSpPr/>
          <p:nvPr/>
        </p:nvSpPr>
        <p:spPr>
          <a:xfrm>
            <a:off x="10706968" y="1152624"/>
            <a:ext cx="531418" cy="494907"/>
          </a:xfrm>
          <a:prstGeom prst="star5">
            <a:avLst>
              <a:gd name="adj" fmla="val 27712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2371C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5-Point Star 43">
            <a:hlinkClick r:id="rId6" action="ppaction://hlinksldjump"/>
          </p:cNvPr>
          <p:cNvSpPr/>
          <p:nvPr/>
        </p:nvSpPr>
        <p:spPr>
          <a:xfrm>
            <a:off x="10667625" y="3866143"/>
            <a:ext cx="531418" cy="494907"/>
          </a:xfrm>
          <a:prstGeom prst="star5">
            <a:avLst>
              <a:gd name="adj" fmla="val 27712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2371C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5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233">
        <p14:gallery dir="l"/>
      </p:transition>
    </mc:Choice>
    <mc:Fallback xmlns="">
      <p:transition spd="slow" advTm="31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7" grpId="0"/>
      <p:bldP spid="31" grpId="0"/>
      <p:bldP spid="40" grpId="0"/>
      <p:bldP spid="41" grpId="0"/>
      <p:bldP spid="42" grpId="0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99237" y="1910384"/>
            <a:ext cx="2203147" cy="851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ríu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4644" y="1818050"/>
            <a:ext cx="73306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2" descr="Stickman Kids Social Skills Illustration Stock Vector | Adobe 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04" y="4708941"/>
            <a:ext cx="245129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72">
        <p:fade/>
      </p:transition>
    </mc:Choice>
    <mc:Fallback xmlns="">
      <p:transition spd="med" advTm="9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64">
        <p:fade/>
      </p:transition>
    </mc:Choice>
    <mc:Fallback xmlns="">
      <p:transition spd="med" advTm="12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Palace Script MT" panose="030303020206070C0B05" pitchFamily="66" charset="0"/>
                </a:rPr>
                <a:t>Happy Time</a:t>
              </a:r>
              <a:endParaRPr lang="zh-CN" altLang="en-US" sz="4000" b="1" dirty="0">
                <a:solidFill>
                  <a:schemeClr val="bg1"/>
                </a:solidFill>
                <a:latin typeface="Palace Script MT" panose="030303020206070C0B05" pitchFamily="66" charset="0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744" y="2169050"/>
            <a:ext cx="5968501" cy="27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52058" y="208233"/>
            <a:ext cx="4362036" cy="584333"/>
          </a:xfrm>
          <a:prstGeom prst="roundRect">
            <a:avLst>
              <a:gd name="adj" fmla="val 11805"/>
            </a:avLst>
          </a:prstGeom>
          <a:solidFill>
            <a:srgbClr val="FFCF77">
              <a:alpha val="76000"/>
            </a:srgb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Lắng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2898171" y="1139504"/>
            <a:ext cx="3837909" cy="4702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1E5886-E701-4DB3-8E64-A77F074ECC08}"/>
              </a:ext>
            </a:extLst>
          </p:cNvPr>
          <p:cNvSpPr txBox="1"/>
          <p:nvPr/>
        </p:nvSpPr>
        <p:spPr>
          <a:xfrm>
            <a:off x="6096000" y="3830657"/>
            <a:ext cx="2956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SGK/ 61</a:t>
            </a:r>
          </a:p>
        </p:txBody>
      </p:sp>
      <p:grpSp>
        <p:nvGrpSpPr>
          <p:cNvPr id="5" name="组合 49">
            <a:extLst>
              <a:ext uri="{FF2B5EF4-FFF2-40B4-BE49-F238E27FC236}">
                <a16:creationId xmlns:a16="http://schemas.microsoft.com/office/drawing/2014/main" id="{5B789A31-EE91-47A7-BD3A-D136456ECA24}"/>
              </a:ext>
            </a:extLst>
          </p:cNvPr>
          <p:cNvGrpSpPr/>
          <p:nvPr/>
        </p:nvGrpSpPr>
        <p:grpSpPr>
          <a:xfrm>
            <a:off x="10000063" y="563474"/>
            <a:ext cx="2352248" cy="1496818"/>
            <a:chOff x="10002825" y="549496"/>
            <a:chExt cx="2352248" cy="1496818"/>
          </a:xfrm>
        </p:grpSpPr>
        <p:pic>
          <p:nvPicPr>
            <p:cNvPr id="7" name="图片 43">
              <a:extLst>
                <a:ext uri="{FF2B5EF4-FFF2-40B4-BE49-F238E27FC236}">
                  <a16:creationId xmlns:a16="http://schemas.microsoft.com/office/drawing/2014/main" id="{6C024E57-0BDD-400D-83E7-E0F9227D5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002825" y="1089168"/>
              <a:ext cx="2352248" cy="957146"/>
            </a:xfrm>
            <a:prstGeom prst="rect">
              <a:avLst/>
            </a:prstGeom>
          </p:spPr>
        </p:pic>
        <p:pic>
          <p:nvPicPr>
            <p:cNvPr id="8" name="图片 44">
              <a:extLst>
                <a:ext uri="{FF2B5EF4-FFF2-40B4-BE49-F238E27FC236}">
                  <a16:creationId xmlns:a16="http://schemas.microsoft.com/office/drawing/2014/main" id="{9D81C582-5B95-429D-B57C-2109F5490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149173" y="549496"/>
              <a:ext cx="1434005" cy="1087525"/>
            </a:xfrm>
            <a:prstGeom prst="rect">
              <a:avLst/>
            </a:prstGeom>
          </p:spPr>
        </p:pic>
      </p:grpSp>
      <p:pic>
        <p:nvPicPr>
          <p:cNvPr id="9" name="图片 45">
            <a:extLst>
              <a:ext uri="{FF2B5EF4-FFF2-40B4-BE49-F238E27FC236}">
                <a16:creationId xmlns:a16="http://schemas.microsoft.com/office/drawing/2014/main" id="{709FF143-432C-4B40-B07D-875804D43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843803" flipH="1">
            <a:off x="69622" y="949897"/>
            <a:ext cx="2334970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72599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6" y="205547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175" y="977679"/>
            <a:ext cx="115676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indent="354013"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Chuẩn bị: giấy bìa màu, kéo, thước, bút,...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2. Cách làm: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 Bước 1: vẽ hình dạng bưu thiếp theo ý thích, cắt theo đường đã vẽ.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Bước 2: trang trí và viết chữ Chúc mừng hoặc Thân tặng vào mặt ngoài tấm bưu thiếp.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 Bước 3: trang trí, viết lời chúc mừng vào mặt trong của tấm bưu thiếp.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r">
              <a:spcBef>
                <a:spcPts val="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Nguyễn Thị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24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6" y="281137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912" y="976670"/>
            <a:ext cx="11028178" cy="5822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indent="354013" algn="just">
              <a:lnSpc>
                <a:spcPct val="12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: giấy bìa màu, kéo, thước, bút,...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Cách làm: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r">
              <a:lnSpc>
                <a:spcPct val="120000"/>
              </a:lnSpc>
              <a:spcBef>
                <a:spcPts val="6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Nguyễn Thị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1789" y="1020931"/>
            <a:ext cx="11089819" cy="996617"/>
          </a:xfrm>
          <a:prstGeom prst="roundRect">
            <a:avLst>
              <a:gd name="adj" fmla="val 16645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364374" y="93772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7" y="2056492"/>
            <a:ext cx="11089501" cy="3062844"/>
          </a:xfrm>
          <a:prstGeom prst="roundRect">
            <a:avLst>
              <a:gd name="adj" fmla="val 7443"/>
            </a:avLst>
          </a:prstGeom>
          <a:noFill/>
          <a:ln w="28575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ardrop 10"/>
          <p:cNvSpPr/>
          <p:nvPr/>
        </p:nvSpPr>
        <p:spPr>
          <a:xfrm>
            <a:off x="274625" y="2057635"/>
            <a:ext cx="468000" cy="432000"/>
          </a:xfrm>
          <a:prstGeom prst="teardrop">
            <a:avLst/>
          </a:prstGeom>
          <a:solidFill>
            <a:srgbClr val="F8D35C">
              <a:lumMod val="75000"/>
            </a:srgb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88" y="5154435"/>
            <a:ext cx="11089820" cy="1039410"/>
          </a:xfrm>
          <a:prstGeom prst="roundRect">
            <a:avLst>
              <a:gd name="adj" fmla="val 19010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296687" y="5181330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35" y="117258"/>
            <a:ext cx="2792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417" y="145198"/>
            <a:ext cx="511318" cy="51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933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5278" y="-2667001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7" y="1605313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327108" y="2464151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735" y="2356574"/>
            <a:ext cx="10678021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just">
              <a:lnSpc>
                <a:spcPct val="12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44858" y="3053306"/>
            <a:ext cx="212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07869" y="226185"/>
            <a:ext cx="3145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từ khó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48277" y="262914"/>
            <a:ext cx="511318" cy="5113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FC46AC-B1A7-4E6F-8397-02C1C78FE128}"/>
              </a:ext>
            </a:extLst>
          </p:cNvPr>
          <p:cNvCxnSpPr/>
          <p:nvPr/>
        </p:nvCxnSpPr>
        <p:spPr>
          <a:xfrm flipH="1">
            <a:off x="4948884" y="3236738"/>
            <a:ext cx="177178" cy="512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27796-4B27-4113-A54C-C30AF7F382DE}"/>
              </a:ext>
            </a:extLst>
          </p:cNvPr>
          <p:cNvCxnSpPr/>
          <p:nvPr/>
        </p:nvCxnSpPr>
        <p:spPr>
          <a:xfrm flipH="1">
            <a:off x="5126062" y="3915846"/>
            <a:ext cx="177178" cy="512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426F20-DBBE-418A-83F7-841BCD3E52C5}"/>
              </a:ext>
            </a:extLst>
          </p:cNvPr>
          <p:cNvCxnSpPr/>
          <p:nvPr/>
        </p:nvCxnSpPr>
        <p:spPr>
          <a:xfrm flipH="1">
            <a:off x="5214651" y="3915846"/>
            <a:ext cx="177178" cy="512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455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窃读记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5.8|7.5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5.8|7.5|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0.3|1.4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|2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3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4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1734</Words>
  <Application>Microsoft Office PowerPoint</Application>
  <PresentationFormat>Widescreen</PresentationFormat>
  <Paragraphs>239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6" baseType="lpstr">
      <vt:lpstr>Times New Roman</vt:lpstr>
      <vt:lpstr>Palace Script MT</vt:lpstr>
      <vt:lpstr>Microsoft YaHei</vt:lpstr>
      <vt:lpstr>Calibri</vt:lpstr>
      <vt:lpstr>Microsoft YaHei</vt:lpstr>
      <vt:lpstr>等线</vt:lpstr>
      <vt:lpstr>仓耳今楷05-6763 W05</vt:lpstr>
      <vt:lpstr>Coiny</vt:lpstr>
      <vt:lpstr>Arial</vt:lpstr>
      <vt:lpstr>inpin heiti</vt:lpstr>
      <vt:lpstr>汉仪跳跳体简</vt:lpstr>
      <vt:lpstr>SimSun</vt:lpstr>
      <vt:lpstr>等线 Light</vt:lpstr>
      <vt:lpstr>Gloria Hallelujah</vt:lpstr>
      <vt:lpstr>SimSun</vt:lpstr>
      <vt:lpstr>Comic Sans MS</vt:lpstr>
      <vt:lpstr>字魂70号-灵悦黑体</vt:lpstr>
      <vt:lpstr>站酷快乐体2016修订版</vt:lpstr>
      <vt:lpstr>Office 主题​​</vt:lpstr>
      <vt:lpstr>1_Office 主题​​</vt:lpstr>
      <vt:lpstr>包图主题2</vt:lpstr>
      <vt:lpstr>https://www.freeppt7.com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窃读记</dc:title>
  <dc:creator>lenovo</dc:creator>
  <cp:lastModifiedBy>Asus</cp:lastModifiedBy>
  <cp:revision>552</cp:revision>
  <dcterms:created xsi:type="dcterms:W3CDTF">2017-08-04T00:30:12Z</dcterms:created>
  <dcterms:modified xsi:type="dcterms:W3CDTF">2022-10-19T00:59:04Z</dcterms:modified>
</cp:coreProperties>
</file>